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3" r:id="rId2"/>
    <p:sldId id="258" r:id="rId3"/>
    <p:sldId id="257" r:id="rId4"/>
    <p:sldId id="259" r:id="rId5"/>
    <p:sldId id="262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/>
    <p:restoredTop sz="94622"/>
  </p:normalViewPr>
  <p:slideViewPr>
    <p:cSldViewPr snapToGrid="0" snapToObjects="1">
      <p:cViewPr varScale="1">
        <p:scale>
          <a:sx n="129" d="100"/>
          <a:sy n="129" d="100"/>
        </p:scale>
        <p:origin x="2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7AA7ED-8117-CB46-A7BD-38B04BD31E86}" type="datetimeFigureOut">
              <a:t>11/4/21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A3709F-28A2-9C48-B45B-DC47E06FEE6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85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A3709F-28A2-9C48-B45B-DC47E06FEE6C}" type="slidenum">
              <a:rPr lang="en-IN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7438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A3709F-28A2-9C48-B45B-DC47E06FEE6C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53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A3709F-28A2-9C48-B45B-DC47E06FEE6C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302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A3709F-28A2-9C48-B45B-DC47E06FEE6C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02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7C7C7-B0EB-F449-9655-D29C2A258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3091B-F5CC-DD4C-8651-A9BFF1DC9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2EF6D-B239-E346-A9B6-908A63F62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3B0DC-2D4F-0149-9F26-A628DD43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B4DA3-C304-F443-817A-AB82529BA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060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53B1-F120-2E4D-99BA-60FBCEFA1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9D4E3-10A2-DD4F-A7B0-89575CBBB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863DE-708E-0242-8EBF-5AB119DF8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F46D4-6DAC-CF4C-9D9D-5DA004D23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D717E-9511-134E-AE52-C45BF034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990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11C16E-A790-DF4E-99D8-C3A485F07E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D4363-0836-7548-B7E9-6663B281D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D384E-87D6-F944-BA66-618D28DCE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59980-319E-C442-B4F8-1E89ED7CD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255AE-5391-F24C-86D1-0D8D4A568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3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C7A32-3C8E-1F46-A0BF-F534F38AF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F5209-23A3-B345-8997-91BF51C9F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5F5A6-1F7F-EA4C-A059-1EA195FF5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6C8A7-4DBC-7446-AF02-93608A3AA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66A73-824F-4944-B02B-22F22EE69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D20EA-2159-B444-B73A-1BD5D4CD5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48C13-99AB-9A42-BB18-A7ABCAEEB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67052-0118-2942-B191-7D70EBE0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024E2-1455-A04A-869E-D578BB406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51D09-D977-C649-AF24-1AA6C2195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01A52-A056-C046-848B-5FF81FF3B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0C6E3-A825-9E41-83B1-99C3FC1F9D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1F40CE-B5DF-EB49-8CAC-C6B3DABEF7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30B85-A227-DC48-8F62-736C15C4F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D18C93-92C4-8B47-95B2-7DB688726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EB1EA-E1EF-4E4D-BC42-01ED5D4D9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938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D486B-2054-4744-96B9-DCF47E7A1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1B039-BF08-774E-815F-B7B8B5E1B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0F6A1C-9162-A347-BD41-1454209B8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AB72AC-0662-E94C-B468-0418076A2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5ECD55-4E68-C146-A125-AEEA5FEE53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737A03-2366-5048-91B1-83204D736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9DE0D4-669A-9F44-8A7E-17CD618A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6FD6AC-1D83-B945-B5A8-371149988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957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D05F4-21A0-5F44-A951-75ADBF009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03637A-315B-B24A-8CAB-A4F53BA2E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625606-CE52-9B4F-B64B-41304EEA3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D30A1-7AD1-954F-8752-1D050EF9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18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6BAAC4-17A5-AA4D-9734-BE3BCC2E0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423D46-6A1E-9345-88BA-711567658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A4F1A9-0CD0-144E-9C78-293CF8BEC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49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CA80B-C788-F842-8B4E-67EFEB0E6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63AC4-FDEC-0E4D-9A1A-F8970D0AD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4D2E1-2407-AA45-A82F-A59A7E4F3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2D93F-FA08-EC40-9102-3114183E0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2B3CD-E90C-4541-9808-41E7D297C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40CC3-E095-4547-914C-11FD94013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26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9199A-676E-FB4F-8DBD-7072812E9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BF7AF4-EE0D-2E46-BC84-466942DA6B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924BB-7C85-5248-B3B5-B32D5A05F9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49D03-BE40-DD47-BC97-3A4E5A1E0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AB361C-F401-274F-8C0E-D8CED24B9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243E2-4545-E64E-906E-BB4CD2F5A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96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9BC4BF-84E1-0247-AC7F-148D10197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EC28A-2FFA-DB4D-BF7F-C0945D6C0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45C80-CC06-7A4E-981A-A9365B179D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E052A-4AC8-CA4B-94FA-DD9125ABEE29}" type="datetimeFigureOut">
              <a:t>11/4/21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1E803-7FDD-2044-A27F-16F8D4999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6A77E-9BE3-A649-A333-3B325F07D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02F9E-3576-D642-854B-7C445EAF72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41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microsoft.com/office/2007/relationships/hdphoto" Target="../media/hdphoto5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11.png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0.png"/><Relationship Id="rId14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microsoft.com/office/2007/relationships/hdphoto" Target="../media/hdphoto5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11.png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0.png"/><Relationship Id="rId14" Type="http://schemas.microsoft.com/office/2007/relationships/hdphoto" Target="../media/hdphoto6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AA1964-E9D4-EB4F-8119-701E7A099E2C}"/>
              </a:ext>
            </a:extLst>
          </p:cNvPr>
          <p:cNvSpPr/>
          <p:nvPr/>
        </p:nvSpPr>
        <p:spPr>
          <a:xfrm>
            <a:off x="2978426" y="195402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latin typeface="Avenir Next Condensed" panose="020B0506020202020204" pitchFamily="34" charset="0"/>
              </a:rPr>
              <a:t>Questions for meeting:</a:t>
            </a:r>
          </a:p>
          <a:p>
            <a:endParaRPr lang="en-US">
              <a:latin typeface="Avenir Next Condensed" panose="020B0506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>
                <a:latin typeface="Avenir Next Condensed" panose="020B0506020202020204" pitchFamily="34" charset="0"/>
              </a:rPr>
              <a:t>What do you expect to get out of the cooperation / this project?</a:t>
            </a:r>
          </a:p>
          <a:p>
            <a:pPr marL="285750" indent="-285750">
              <a:buFontTx/>
              <a:buChar char="-"/>
            </a:pPr>
            <a:endParaRPr lang="en-US">
              <a:latin typeface="Avenir Next Condensed" panose="020B0506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>
                <a:latin typeface="Avenir Next Condensed" panose="020B0506020202020204" pitchFamily="34" charset="0"/>
              </a:rPr>
              <a:t>What is the meaning behind the features? Please try to explain this for people who have no idea about optics or physics in general</a:t>
            </a:r>
          </a:p>
          <a:p>
            <a:pPr marL="285750" indent="-285750">
              <a:buFontTx/>
              <a:buChar char="-"/>
            </a:pPr>
            <a:endParaRPr lang="en-US">
              <a:latin typeface="Avenir Next Condensed" panose="020B0506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>
                <a:latin typeface="Avenir Next Condensed" panose="020B0506020202020204" pitchFamily="34" charset="0"/>
              </a:rPr>
              <a:t>How are they related to each other? Some relations are clear from the paper, but for example q_{ext/abs/sca} seem to be closely correlated as well.</a:t>
            </a:r>
          </a:p>
          <a:p>
            <a:endParaRPr lang="en-US">
              <a:latin typeface="Avenir Next Condensed" panose="020B0506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>
                <a:latin typeface="Avenir Next Condensed" panose="020B0506020202020204" pitchFamily="34" charset="0"/>
              </a:rPr>
              <a:t>What degree of accuracy do you need for your application? What would be an acceptable error?</a:t>
            </a:r>
          </a:p>
          <a:p>
            <a:pPr marL="285750" indent="-285750">
              <a:buFontTx/>
              <a:buChar char="-"/>
            </a:pPr>
            <a:endParaRPr lang="en-US">
              <a:latin typeface="Avenir Next Condensed" panose="020B0506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>
                <a:latin typeface="Avenir Next Condensed" panose="020B0506020202020204" pitchFamily="34" charset="0"/>
              </a:rPr>
              <a:t>What are typical ranges of the features (both input and output)?</a:t>
            </a:r>
          </a:p>
          <a:p>
            <a:endParaRPr lang="en-US">
              <a:latin typeface="Avenir Next Condensed" panose="020B0506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>
                <a:latin typeface="Avenir Next Condensed" panose="020B0506020202020204" pitchFamily="34" charset="0"/>
              </a:rPr>
              <a:t>Can you give us the paper “Applying machine learning to estimate the optical properties of black carbon fractal aggregates” mentioned in your presentation? Or at least a summary? We can’t access it (at least not for free) since the university doesn’t have a contract with Elsevier.</a:t>
            </a:r>
          </a:p>
          <a:p>
            <a:endParaRPr lang="en-US">
              <a:latin typeface="Avenir Next Condense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797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656303-8E54-6C41-946D-17B526F9BF8D}"/>
              </a:ext>
            </a:extLst>
          </p:cNvPr>
          <p:cNvSpPr txBox="1"/>
          <p:nvPr/>
        </p:nvSpPr>
        <p:spPr>
          <a:xfrm>
            <a:off x="2110965" y="376221"/>
            <a:ext cx="8188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>
                <a:latin typeface="Avenir Next Condensed" panose="020B0506020202020204" pitchFamily="34" charset="0"/>
              </a:rPr>
              <a:t>Using machine learning to expand the database for black carbon aerosol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285B10-5A93-044E-915D-F398CD33F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621" y="1568059"/>
            <a:ext cx="5289550" cy="2209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D5B2F7-44D3-4C4F-9660-938456FF0BD5}"/>
              </a:ext>
            </a:extLst>
          </p:cNvPr>
          <p:cNvSpPr txBox="1"/>
          <p:nvPr/>
        </p:nvSpPr>
        <p:spPr>
          <a:xfrm>
            <a:off x="828325" y="1568059"/>
            <a:ext cx="1341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Background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E1A872-0403-3D42-9D82-471C97A5D3C5}"/>
              </a:ext>
            </a:extLst>
          </p:cNvPr>
          <p:cNvSpPr txBox="1"/>
          <p:nvPr/>
        </p:nvSpPr>
        <p:spPr>
          <a:xfrm>
            <a:off x="7151599" y="2814276"/>
            <a:ext cx="49323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latin typeface="Avenir Next Condensed" panose="020B0506020202020204" pitchFamily="34" charset="0"/>
              </a:rPr>
              <a:t>Drawback: </a:t>
            </a:r>
          </a:p>
          <a:p>
            <a:pPr marL="342900" indent="-342900" algn="just">
              <a:buAutoNum type="arabicPeriod"/>
            </a:pPr>
            <a:r>
              <a:rPr lang="en-US" sz="1600">
                <a:latin typeface="Avenir Next Condensed" panose="020B0506020202020204" pitchFamily="34" charset="0"/>
              </a:rPr>
              <a:t>They did not consider differenct compositions (or coating %)</a:t>
            </a:r>
          </a:p>
          <a:p>
            <a:pPr marL="342900" indent="-342900" algn="just">
              <a:buAutoNum type="arabicPeriod"/>
            </a:pPr>
            <a:r>
              <a:rPr lang="en-US" sz="1600">
                <a:latin typeface="Avenir Next Condensed" panose="020B0506020202020204" pitchFamily="34" charset="0"/>
              </a:rPr>
              <a:t>Only limited to forward problem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D90E6E-5776-F14A-8F9C-356DA8AC0BB1}"/>
              </a:ext>
            </a:extLst>
          </p:cNvPr>
          <p:cNvSpPr txBox="1"/>
          <p:nvPr/>
        </p:nvSpPr>
        <p:spPr>
          <a:xfrm>
            <a:off x="828325" y="4848160"/>
            <a:ext cx="1341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Our idea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75DFDC-6B72-CD4E-8EA1-A19070BFFCA5}"/>
              </a:ext>
            </a:extLst>
          </p:cNvPr>
          <p:cNvSpPr txBox="1"/>
          <p:nvPr/>
        </p:nvSpPr>
        <p:spPr>
          <a:xfrm>
            <a:off x="1776037" y="5188289"/>
            <a:ext cx="1006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latin typeface="Avenir Next Condensed" panose="020B0506020202020204" pitchFamily="34" charset="0"/>
              </a:rPr>
              <a:t>Use a database of black carbon aersol we have from Romshoo et al., 2021 as a training dataset for expanding the current database </a:t>
            </a:r>
          </a:p>
        </p:txBody>
      </p:sp>
    </p:spTree>
    <p:extLst>
      <p:ext uri="{BB962C8B-B14F-4D97-AF65-F5344CB8AC3E}">
        <p14:creationId xmlns:p14="http://schemas.microsoft.com/office/powerpoint/2010/main" val="1424798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656303-8E54-6C41-946D-17B526F9BF8D}"/>
              </a:ext>
            </a:extLst>
          </p:cNvPr>
          <p:cNvSpPr txBox="1"/>
          <p:nvPr/>
        </p:nvSpPr>
        <p:spPr>
          <a:xfrm>
            <a:off x="4378271" y="244060"/>
            <a:ext cx="379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>
                <a:latin typeface="Avenir Next Condensed" panose="020B0506020202020204" pitchFamily="34" charset="0"/>
              </a:rPr>
              <a:t>What is black carbon aerosol?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6FFAF9-5E29-7749-B545-A49479A9FBCF}"/>
              </a:ext>
            </a:extLst>
          </p:cNvPr>
          <p:cNvSpPr txBox="1"/>
          <p:nvPr/>
        </p:nvSpPr>
        <p:spPr>
          <a:xfrm>
            <a:off x="447063" y="1457025"/>
            <a:ext cx="36886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latin typeface="Avenir Next Condensed" panose="020B0506020202020204" pitchFamily="34" charset="0"/>
              </a:rPr>
              <a:t>Black carbon aerosol (or soot) is a fine particulate matter present in the atmosphere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70455A-113F-6942-A120-0FF2FA0BD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653" y="922506"/>
            <a:ext cx="1773052" cy="1570386"/>
          </a:xfrm>
          <a:prstGeom prst="ellipse">
            <a:avLst/>
          </a:prstGeom>
          <a:ln w="6350">
            <a:solidFill>
              <a:schemeClr val="bg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F65B95-1E66-C145-B721-42539538DC3B}"/>
              </a:ext>
            </a:extLst>
          </p:cNvPr>
          <p:cNvSpPr txBox="1"/>
          <p:nvPr/>
        </p:nvSpPr>
        <p:spPr>
          <a:xfrm>
            <a:off x="475983" y="3468863"/>
            <a:ext cx="1967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" panose="020B0506020202020204" pitchFamily="34" charset="0"/>
              </a:rPr>
              <a:t>Sources of black carbon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7CDCFE-A4CF-E342-88BC-C9483D5128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997"/>
          <a:stretch/>
        </p:blipFill>
        <p:spPr>
          <a:xfrm>
            <a:off x="3104132" y="3381520"/>
            <a:ext cx="3163420" cy="12031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F55718-76AD-2041-AD8D-E299BB63F4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1" t="46054"/>
          <a:stretch/>
        </p:blipFill>
        <p:spPr>
          <a:xfrm>
            <a:off x="6155749" y="3197857"/>
            <a:ext cx="3001138" cy="13582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45B7AE2-A34F-BD4F-B49C-C2ADC70D55FB}"/>
              </a:ext>
            </a:extLst>
          </p:cNvPr>
          <p:cNvSpPr txBox="1"/>
          <p:nvPr/>
        </p:nvSpPr>
        <p:spPr>
          <a:xfrm>
            <a:off x="475983" y="5383648"/>
            <a:ext cx="4495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" panose="020B0506020202020204" pitchFamily="34" charset="0"/>
              </a:rPr>
              <a:t>Major impacts on climate, eco-system, and human health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0E66679-B7E9-3244-920C-1C757B39C6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69" t="6148" r="63493" b="80956"/>
          <a:stretch/>
        </p:blipFill>
        <p:spPr>
          <a:xfrm>
            <a:off x="6477562" y="5289632"/>
            <a:ext cx="1535226" cy="99924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8407854-E9A3-5548-A267-6DB98294E2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308" t="60249" r="16952" b="21498"/>
          <a:stretch/>
        </p:blipFill>
        <p:spPr>
          <a:xfrm>
            <a:off x="8271466" y="5289632"/>
            <a:ext cx="1543508" cy="9115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7A71688-BDB2-6B46-BDA2-FD4BB61B319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411" t="30826" r="55951" b="44653"/>
          <a:stretch/>
        </p:blipFill>
        <p:spPr>
          <a:xfrm>
            <a:off x="9915710" y="5066687"/>
            <a:ext cx="1276748" cy="135743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9F3CE3D-2174-A54A-8024-EF373E5395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406" t="8068" r="11920" b="69172"/>
          <a:stretch/>
        </p:blipFill>
        <p:spPr>
          <a:xfrm>
            <a:off x="4816327" y="5166867"/>
            <a:ext cx="1276748" cy="138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74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656303-8E54-6C41-946D-17B526F9BF8D}"/>
              </a:ext>
            </a:extLst>
          </p:cNvPr>
          <p:cNvSpPr txBox="1"/>
          <p:nvPr/>
        </p:nvSpPr>
        <p:spPr>
          <a:xfrm>
            <a:off x="4362087" y="89128"/>
            <a:ext cx="379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>
                <a:latin typeface="Avenir Next Condensed" panose="020B0506020202020204" pitchFamily="34" charset="0"/>
              </a:rPr>
              <a:t>Features of the database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1AC7B9-3CDA-A44F-B6D1-8CC880580168}"/>
              </a:ext>
            </a:extLst>
          </p:cNvPr>
          <p:cNvSpPr txBox="1"/>
          <p:nvPr/>
        </p:nvSpPr>
        <p:spPr>
          <a:xfrm>
            <a:off x="737768" y="551976"/>
            <a:ext cx="4882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The database has been divided into three parts: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E6EC6D-5731-5E4A-8B0E-11A486C5F410}"/>
              </a:ext>
            </a:extLst>
          </p:cNvPr>
          <p:cNvSpPr txBox="1"/>
          <p:nvPr/>
        </p:nvSpPr>
        <p:spPr>
          <a:xfrm>
            <a:off x="5171223" y="551976"/>
            <a:ext cx="1995231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Physical parameters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10D2A0-7A4B-6C42-A4F7-FA7CBF2DE5F0}"/>
              </a:ext>
            </a:extLst>
          </p:cNvPr>
          <p:cNvSpPr txBox="1"/>
          <p:nvPr/>
        </p:nvSpPr>
        <p:spPr>
          <a:xfrm>
            <a:off x="7399122" y="551976"/>
            <a:ext cx="1812351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Constants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02CA01-6102-9741-9E34-A7899F3A2B14}"/>
              </a:ext>
            </a:extLst>
          </p:cNvPr>
          <p:cNvSpPr txBox="1"/>
          <p:nvPr/>
        </p:nvSpPr>
        <p:spPr>
          <a:xfrm>
            <a:off x="9444141" y="551976"/>
            <a:ext cx="1995231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Optical parameters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A792E9-09A4-D14F-8FAE-BE1A54059EAC}"/>
              </a:ext>
            </a:extLst>
          </p:cNvPr>
          <p:cNvSpPr txBox="1"/>
          <p:nvPr/>
        </p:nvSpPr>
        <p:spPr>
          <a:xfrm>
            <a:off x="3645767" y="1085770"/>
            <a:ext cx="2288948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Physical parameters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F578A76-2191-2640-9099-BB869F06DC50}"/>
              </a:ext>
            </a:extLst>
          </p:cNvPr>
          <p:cNvSpPr txBox="1"/>
          <p:nvPr/>
        </p:nvSpPr>
        <p:spPr>
          <a:xfrm>
            <a:off x="558612" y="3218662"/>
            <a:ext cx="2074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Black carbon aerosol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ACF4E63-18E3-AD42-A68F-D5830FB5E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45952" y="952086"/>
            <a:ext cx="2717104" cy="233769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EFA6266-645E-A64E-9C98-112A210D68FB}"/>
              </a:ext>
            </a:extLst>
          </p:cNvPr>
          <p:cNvSpPr txBox="1"/>
          <p:nvPr/>
        </p:nvSpPr>
        <p:spPr>
          <a:xfrm>
            <a:off x="3588531" y="6041611"/>
            <a:ext cx="6819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" panose="020B0506020202020204" pitchFamily="34" charset="0"/>
              </a:rPr>
              <a:t>14. </a:t>
            </a:r>
            <a:r>
              <a:rPr lang="en-US" sz="1600" i="1">
                <a:latin typeface="Avenir Next Condensed" panose="020B0506020202020204" pitchFamily="34" charset="0"/>
              </a:rPr>
              <a:t>Wavelength</a:t>
            </a:r>
            <a:r>
              <a:rPr lang="en-US" sz="1600">
                <a:latin typeface="Avenir Next Condensed" panose="020B0506020202020204" pitchFamily="34" charset="0"/>
              </a:rPr>
              <a:t>: The wavelength at which the optical parameters are calculated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6E1093-BFAB-9C44-98C0-15E3914D3A2C}"/>
              </a:ext>
            </a:extLst>
          </p:cNvPr>
          <p:cNvSpPr txBox="1"/>
          <p:nvPr/>
        </p:nvSpPr>
        <p:spPr>
          <a:xfrm>
            <a:off x="3580049" y="1787806"/>
            <a:ext cx="6819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Avenir Next Condensed" panose="020B0506020202020204" pitchFamily="34" charset="0"/>
              </a:rPr>
              <a:t>1. Fractal dimension</a:t>
            </a:r>
            <a:r>
              <a:rPr lang="en-US" sz="1600">
                <a:latin typeface="Avenir Next Condensed" panose="020B0506020202020204" pitchFamily="34" charset="0"/>
              </a:rPr>
              <a:t>: Defines the shape/morphology of the BC aggregate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7DEBA1-A95D-F441-B1F6-2D656B80F515}"/>
              </a:ext>
            </a:extLst>
          </p:cNvPr>
          <p:cNvSpPr txBox="1"/>
          <p:nvPr/>
        </p:nvSpPr>
        <p:spPr>
          <a:xfrm>
            <a:off x="3597035" y="2375781"/>
            <a:ext cx="7586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Avenir Next Condensed" panose="020B0506020202020204" pitchFamily="34" charset="0"/>
              </a:rPr>
              <a:t>2. Fraction of coating: </a:t>
            </a:r>
            <a:r>
              <a:rPr lang="en-US" sz="1600">
                <a:latin typeface="Avenir Next Condensed" panose="020B0506020202020204" pitchFamily="34" charset="0"/>
              </a:rPr>
              <a:t>Percentage of non-BC component (usually in the form of  coating) in the particle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57C17AC-00B3-FB4E-8188-6CB867C13DA2}"/>
              </a:ext>
            </a:extLst>
          </p:cNvPr>
          <p:cNvSpPr txBox="1"/>
          <p:nvPr/>
        </p:nvSpPr>
        <p:spPr>
          <a:xfrm>
            <a:off x="578822" y="3530868"/>
            <a:ext cx="24671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Avenir Next Condensed" panose="020B0506020202020204" pitchFamily="34" charset="0"/>
              </a:rPr>
              <a:t>Found as a fractal aggregate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81F2220-CDDB-144C-99B9-53F909E573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789" y="3910412"/>
            <a:ext cx="1157563" cy="85384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8A8CD25-CBED-EE47-B500-6579B25A3E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4504" y="3910412"/>
            <a:ext cx="1322395" cy="9405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BD1909F-9C87-A24B-8D5E-BD012066F3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9799" r="95729">
                        <a14:foregroundMark x1="91206" y1="53438" x2="91206" y2="53438"/>
                        <a14:foregroundMark x1="95729" y1="56563" x2="95729" y2="565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2687" y="4557427"/>
            <a:ext cx="1023634" cy="73664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5287A0E-0D70-7248-8608-F81E6BA8232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8043" y="4881722"/>
            <a:ext cx="1262869" cy="82470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7B70346-78AA-F140-8388-515D77885F1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2273" b="92677" l="9626" r="89840">
                        <a14:foregroundMark x1="55348" y1="87879" x2="55348" y2="87879"/>
                        <a14:foregroundMark x1="51604" y1="5808" x2="51604" y2="5808"/>
                        <a14:foregroundMark x1="51070" y1="4040" x2="51070" y2="4040"/>
                        <a14:foregroundMark x1="55615" y1="2273" x2="55615" y2="2273"/>
                        <a14:foregroundMark x1="38503" y1="54798" x2="38503" y2="54798"/>
                        <a14:foregroundMark x1="57487" y1="92677" x2="57487" y2="926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1755" y="5279023"/>
            <a:ext cx="1332464" cy="916277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3A2AD34-8F04-EE4A-8885-E96AC8A27AF4}"/>
              </a:ext>
            </a:extLst>
          </p:cNvPr>
          <p:cNvSpPr txBox="1"/>
          <p:nvPr/>
        </p:nvSpPr>
        <p:spPr>
          <a:xfrm>
            <a:off x="3580049" y="2994906"/>
            <a:ext cx="7586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Avenir Next Condensed" panose="020B0506020202020204" pitchFamily="34" charset="0"/>
              </a:rPr>
              <a:t>3. Number of primary particles: </a:t>
            </a:r>
            <a:r>
              <a:rPr lang="en-US" sz="1600">
                <a:latin typeface="Avenir Next Condensed" panose="020B0506020202020204" pitchFamily="34" charset="0"/>
              </a:rPr>
              <a:t>The number of primary particles in a BC aggregate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0310C6-E3CD-F848-B028-9F1DA0949747}"/>
              </a:ext>
            </a:extLst>
          </p:cNvPr>
          <p:cNvSpPr txBox="1"/>
          <p:nvPr/>
        </p:nvSpPr>
        <p:spPr>
          <a:xfrm>
            <a:off x="3588531" y="1508283"/>
            <a:ext cx="1201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Morphology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DF28E5-ED38-5B4D-854A-6476088CCA73}"/>
              </a:ext>
            </a:extLst>
          </p:cNvPr>
          <p:cNvSpPr txBox="1"/>
          <p:nvPr/>
        </p:nvSpPr>
        <p:spPr>
          <a:xfrm>
            <a:off x="3597035" y="2699007"/>
            <a:ext cx="1201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Size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3C3AC8C-41BE-FB43-B470-7749F3C655AC}"/>
              </a:ext>
            </a:extLst>
          </p:cNvPr>
          <p:cNvSpPr txBox="1"/>
          <p:nvPr/>
        </p:nvSpPr>
        <p:spPr>
          <a:xfrm>
            <a:off x="3580049" y="3239194"/>
            <a:ext cx="6708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Avenir Next Condensed" panose="020B0506020202020204" pitchFamily="34" charset="0"/>
              </a:rPr>
              <a:t>4. Volume equivalent radius outer: </a:t>
            </a:r>
            <a:r>
              <a:rPr lang="en-US" sz="1600">
                <a:latin typeface="Avenir Next Condensed" panose="020B0506020202020204" pitchFamily="34" charset="0"/>
              </a:rPr>
              <a:t>The volume equivalent radius of a sphere having the same volume as that of the complete BC aggregate.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4DCDDE7-6D11-A54E-A8AB-EFD90CEE8D35}"/>
              </a:ext>
            </a:extLst>
          </p:cNvPr>
          <p:cNvSpPr txBox="1"/>
          <p:nvPr/>
        </p:nvSpPr>
        <p:spPr>
          <a:xfrm>
            <a:off x="3580049" y="2128726"/>
            <a:ext cx="1201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Composition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2168B2-008B-E244-B538-448E333D0394}"/>
              </a:ext>
            </a:extLst>
          </p:cNvPr>
          <p:cNvSpPr txBox="1"/>
          <p:nvPr/>
        </p:nvSpPr>
        <p:spPr>
          <a:xfrm>
            <a:off x="3580049" y="3715143"/>
            <a:ext cx="6708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Avenir Next Condensed" panose="020B0506020202020204" pitchFamily="34" charset="0"/>
              </a:rPr>
              <a:t>5. Volume equivalent radius inner: </a:t>
            </a:r>
            <a:r>
              <a:rPr lang="en-US" sz="1600">
                <a:latin typeface="Avenir Next Condensed" panose="020B0506020202020204" pitchFamily="34" charset="0"/>
              </a:rPr>
              <a:t>The volume equivalent radius of a sphere having the same volume as that of the BC aggregate without the non-BC component (coating).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A4F7E86-F768-8045-AC8A-95785672B65D}"/>
              </a:ext>
            </a:extLst>
          </p:cNvPr>
          <p:cNvSpPr txBox="1"/>
          <p:nvPr/>
        </p:nvSpPr>
        <p:spPr>
          <a:xfrm>
            <a:off x="3580049" y="4187863"/>
            <a:ext cx="6708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Avenir Next Condensed" panose="020B0506020202020204" pitchFamily="34" charset="0"/>
              </a:rPr>
              <a:t>6. Mobility diameter: </a:t>
            </a:r>
            <a:r>
              <a:rPr lang="en-US" sz="1600">
                <a:latin typeface="Avenir Next Condensed" panose="020B0506020202020204" pitchFamily="34" charset="0"/>
              </a:rPr>
              <a:t>Measured experimentally by the mobility size spectrometer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991C0F9-62DC-9543-A1A1-9F680CD459A0}"/>
              </a:ext>
            </a:extLst>
          </p:cNvPr>
          <p:cNvSpPr txBox="1"/>
          <p:nvPr/>
        </p:nvSpPr>
        <p:spPr>
          <a:xfrm>
            <a:off x="3601171" y="4705154"/>
            <a:ext cx="16509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Mass and Volume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072941A-04F0-534A-B57B-D24D92059B6C}"/>
              </a:ext>
            </a:extLst>
          </p:cNvPr>
          <p:cNvSpPr txBox="1"/>
          <p:nvPr/>
        </p:nvSpPr>
        <p:spPr>
          <a:xfrm>
            <a:off x="3597035" y="4960534"/>
            <a:ext cx="6708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Avenir Next Condensed" panose="020B0506020202020204" pitchFamily="34" charset="0"/>
              </a:rPr>
              <a:t>7, 8, 9. Total volume of the whole aggregate; volume of the BC component of aggregate; volume of the nonBC component of aggregate</a:t>
            </a:r>
          </a:p>
          <a:p>
            <a:r>
              <a:rPr lang="en-US" sz="1600" i="1">
                <a:latin typeface="Avenir Next Condensed" panose="020B0506020202020204" pitchFamily="34" charset="0"/>
              </a:rPr>
              <a:t>10, 11, 12. Same as volume for mass</a:t>
            </a:r>
            <a:endParaRPr lang="en-US" sz="1600">
              <a:latin typeface="Avenir Next Condensed" panose="020B0506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877368D-E432-F141-9529-10838BB939DF}"/>
              </a:ext>
            </a:extLst>
          </p:cNvPr>
          <p:cNvSpPr txBox="1"/>
          <p:nvPr/>
        </p:nvSpPr>
        <p:spPr>
          <a:xfrm>
            <a:off x="3647679" y="5775737"/>
            <a:ext cx="16509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Others</a:t>
            </a:r>
          </a:p>
        </p:txBody>
      </p:sp>
    </p:spTree>
    <p:extLst>
      <p:ext uri="{BB962C8B-B14F-4D97-AF65-F5344CB8AC3E}">
        <p14:creationId xmlns:p14="http://schemas.microsoft.com/office/powerpoint/2010/main" val="926584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656303-8E54-6C41-946D-17B526F9BF8D}"/>
              </a:ext>
            </a:extLst>
          </p:cNvPr>
          <p:cNvSpPr txBox="1"/>
          <p:nvPr/>
        </p:nvSpPr>
        <p:spPr>
          <a:xfrm>
            <a:off x="4362087" y="89128"/>
            <a:ext cx="379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>
                <a:latin typeface="Avenir Next Condensed" panose="020B0506020202020204" pitchFamily="34" charset="0"/>
              </a:rPr>
              <a:t>Features of the database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1AC7B9-3CDA-A44F-B6D1-8CC880580168}"/>
              </a:ext>
            </a:extLst>
          </p:cNvPr>
          <p:cNvSpPr txBox="1"/>
          <p:nvPr/>
        </p:nvSpPr>
        <p:spPr>
          <a:xfrm>
            <a:off x="737768" y="551976"/>
            <a:ext cx="4882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The database has been divided into three parts: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E6EC6D-5731-5E4A-8B0E-11A486C5F410}"/>
              </a:ext>
            </a:extLst>
          </p:cNvPr>
          <p:cNvSpPr txBox="1"/>
          <p:nvPr/>
        </p:nvSpPr>
        <p:spPr>
          <a:xfrm>
            <a:off x="5171223" y="551976"/>
            <a:ext cx="1995231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Physical parameters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10D2A0-7A4B-6C42-A4F7-FA7CBF2DE5F0}"/>
              </a:ext>
            </a:extLst>
          </p:cNvPr>
          <p:cNvSpPr txBox="1"/>
          <p:nvPr/>
        </p:nvSpPr>
        <p:spPr>
          <a:xfrm>
            <a:off x="7399122" y="551976"/>
            <a:ext cx="1812351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Constants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02CA01-6102-9741-9E34-A7899F3A2B14}"/>
              </a:ext>
            </a:extLst>
          </p:cNvPr>
          <p:cNvSpPr txBox="1"/>
          <p:nvPr/>
        </p:nvSpPr>
        <p:spPr>
          <a:xfrm>
            <a:off x="9444141" y="551976"/>
            <a:ext cx="1995231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Optical parameters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F578A76-2191-2640-9099-BB869F06DC50}"/>
              </a:ext>
            </a:extLst>
          </p:cNvPr>
          <p:cNvSpPr txBox="1"/>
          <p:nvPr/>
        </p:nvSpPr>
        <p:spPr>
          <a:xfrm>
            <a:off x="558612" y="3218662"/>
            <a:ext cx="2074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Black carbon aerosol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ACF4E63-18E3-AD42-A68F-D5830FB5E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45952" y="952086"/>
            <a:ext cx="2717104" cy="2337696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2F551A1-F891-FE41-B402-E5509752AD83}"/>
              </a:ext>
            </a:extLst>
          </p:cNvPr>
          <p:cNvSpPr/>
          <p:nvPr/>
        </p:nvSpPr>
        <p:spPr>
          <a:xfrm>
            <a:off x="2109294" y="1916838"/>
            <a:ext cx="200511" cy="2040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965D4A-5FAC-CF4A-AF50-6F3A8FAADD5A}"/>
              </a:ext>
            </a:extLst>
          </p:cNvPr>
          <p:cNvSpPr txBox="1"/>
          <p:nvPr/>
        </p:nvSpPr>
        <p:spPr>
          <a:xfrm>
            <a:off x="3605539" y="2048236"/>
            <a:ext cx="6819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Avenir Next Condensed" panose="020B0506020202020204" pitchFamily="34" charset="0"/>
              </a:rPr>
              <a:t>1. Primary particle size: </a:t>
            </a:r>
            <a:r>
              <a:rPr lang="en-US" sz="1600">
                <a:latin typeface="Avenir Next Condensed" panose="020B0506020202020204" pitchFamily="34" charset="0"/>
              </a:rPr>
              <a:t>Size of the primary particle (red circle) of the BC aggregate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57C17AC-00B3-FB4E-8188-6CB867C13DA2}"/>
              </a:ext>
            </a:extLst>
          </p:cNvPr>
          <p:cNvSpPr txBox="1"/>
          <p:nvPr/>
        </p:nvSpPr>
        <p:spPr>
          <a:xfrm>
            <a:off x="578822" y="3530868"/>
            <a:ext cx="24671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Avenir Next Condensed" panose="020B0506020202020204" pitchFamily="34" charset="0"/>
              </a:rPr>
              <a:t>Found as a fractal aggregate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81F2220-CDDB-144C-99B9-53F909E573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789" y="3910412"/>
            <a:ext cx="1157563" cy="85384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8A8CD25-CBED-EE47-B500-6579B25A3E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4504" y="3910412"/>
            <a:ext cx="1322395" cy="94057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BD1909F-9C87-A24B-8D5E-BD012066F3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9799" r="95729">
                        <a14:foregroundMark x1="91206" y1="53438" x2="91206" y2="53438"/>
                        <a14:foregroundMark x1="95729" y1="56563" x2="95729" y2="565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2687" y="4557427"/>
            <a:ext cx="1023634" cy="73664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5287A0E-0D70-7248-8608-F81E6BA8232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8043" y="4881722"/>
            <a:ext cx="1262869" cy="82470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7B70346-78AA-F140-8388-515D77885F1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2273" b="92677" l="9626" r="89840">
                        <a14:foregroundMark x1="55348" y1="87879" x2="55348" y2="87879"/>
                        <a14:foregroundMark x1="51604" y1="5808" x2="51604" y2="5808"/>
                        <a14:foregroundMark x1="51070" y1="4040" x2="51070" y2="4040"/>
                        <a14:foregroundMark x1="55615" y1="2273" x2="55615" y2="2273"/>
                        <a14:foregroundMark x1="38503" y1="54798" x2="38503" y2="54798"/>
                        <a14:foregroundMark x1="57487" y1="92677" x2="57487" y2="926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1755" y="5279023"/>
            <a:ext cx="1332464" cy="91627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40310C6-E3CD-F848-B028-9F1DA0949747}"/>
              </a:ext>
            </a:extLst>
          </p:cNvPr>
          <p:cNvSpPr txBox="1"/>
          <p:nvPr/>
        </p:nvSpPr>
        <p:spPr>
          <a:xfrm>
            <a:off x="3588531" y="1508283"/>
            <a:ext cx="1201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Morphology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DF28E5-ED38-5B4D-854A-6476088CCA73}"/>
              </a:ext>
            </a:extLst>
          </p:cNvPr>
          <p:cNvSpPr txBox="1"/>
          <p:nvPr/>
        </p:nvSpPr>
        <p:spPr>
          <a:xfrm>
            <a:off x="3605539" y="1803948"/>
            <a:ext cx="1201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Size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2CF803A-1503-9447-AE29-E8A30ED55524}"/>
              </a:ext>
            </a:extLst>
          </p:cNvPr>
          <p:cNvSpPr txBox="1"/>
          <p:nvPr/>
        </p:nvSpPr>
        <p:spPr>
          <a:xfrm>
            <a:off x="3614959" y="3797504"/>
            <a:ext cx="7586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" panose="020B0506020202020204" pitchFamily="34" charset="0"/>
              </a:rPr>
              <a:t>4, 5. Real part of the refractive index of BC; Imaginary part of the refractive index of BC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877368D-E432-F141-9529-10838BB939DF}"/>
              </a:ext>
            </a:extLst>
          </p:cNvPr>
          <p:cNvSpPr txBox="1"/>
          <p:nvPr/>
        </p:nvSpPr>
        <p:spPr>
          <a:xfrm>
            <a:off x="3614959" y="3553216"/>
            <a:ext cx="16509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Others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1B0A750-8ED1-2141-881C-476BA1920086}"/>
              </a:ext>
            </a:extLst>
          </p:cNvPr>
          <p:cNvSpPr txBox="1"/>
          <p:nvPr/>
        </p:nvSpPr>
        <p:spPr>
          <a:xfrm>
            <a:off x="3614959" y="4136058"/>
            <a:ext cx="7586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" panose="020B0506020202020204" pitchFamily="34" charset="0"/>
              </a:rPr>
              <a:t>6, 7. Real part of the refractive index of nonBC; Imaginary part of the refractive index of nonBC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6403AB6-6285-744E-A916-BE05255CD6F8}"/>
              </a:ext>
            </a:extLst>
          </p:cNvPr>
          <p:cNvSpPr txBox="1"/>
          <p:nvPr/>
        </p:nvSpPr>
        <p:spPr>
          <a:xfrm>
            <a:off x="3647679" y="1062601"/>
            <a:ext cx="1812351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Constants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7521EEC-D682-E849-B059-A9482104B4A8}"/>
              </a:ext>
            </a:extLst>
          </p:cNvPr>
          <p:cNvSpPr txBox="1"/>
          <p:nvPr/>
        </p:nvSpPr>
        <p:spPr>
          <a:xfrm>
            <a:off x="3750351" y="4764260"/>
            <a:ext cx="7586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>
                <a:latin typeface="Avenir Next Condensed" panose="020B0506020202020204" pitchFamily="34" charset="0"/>
              </a:rPr>
              <a:t>There is a scope of expanding the current dataset to include them as varying parameters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397D855-6887-E549-8E8F-01E9326BF45A}"/>
              </a:ext>
            </a:extLst>
          </p:cNvPr>
          <p:cNvSpPr txBox="1"/>
          <p:nvPr/>
        </p:nvSpPr>
        <p:spPr>
          <a:xfrm>
            <a:off x="3614005" y="2505536"/>
            <a:ext cx="1201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Density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8187A99-746E-1B45-8F9E-2161FBCD8E03}"/>
              </a:ext>
            </a:extLst>
          </p:cNvPr>
          <p:cNvSpPr txBox="1"/>
          <p:nvPr/>
        </p:nvSpPr>
        <p:spPr>
          <a:xfrm>
            <a:off x="3588531" y="2781676"/>
            <a:ext cx="7586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" panose="020B0506020202020204" pitchFamily="34" charset="0"/>
              </a:rPr>
              <a:t>2. Density of BC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F42ED39-0A30-6D4F-AD2D-17860EB41E67}"/>
              </a:ext>
            </a:extLst>
          </p:cNvPr>
          <p:cNvSpPr txBox="1"/>
          <p:nvPr/>
        </p:nvSpPr>
        <p:spPr>
          <a:xfrm>
            <a:off x="3588530" y="3047112"/>
            <a:ext cx="7586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" panose="020B0506020202020204" pitchFamily="34" charset="0"/>
              </a:rPr>
              <a:t>3. Density of non-BC</a:t>
            </a:r>
          </a:p>
        </p:txBody>
      </p:sp>
    </p:spTree>
    <p:extLst>
      <p:ext uri="{BB962C8B-B14F-4D97-AF65-F5344CB8AC3E}">
        <p14:creationId xmlns:p14="http://schemas.microsoft.com/office/powerpoint/2010/main" val="3785384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656303-8E54-6C41-946D-17B526F9BF8D}"/>
              </a:ext>
            </a:extLst>
          </p:cNvPr>
          <p:cNvSpPr txBox="1"/>
          <p:nvPr/>
        </p:nvSpPr>
        <p:spPr>
          <a:xfrm>
            <a:off x="4362087" y="89128"/>
            <a:ext cx="379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>
                <a:latin typeface="Avenir Next Condensed" panose="020B0506020202020204" pitchFamily="34" charset="0"/>
              </a:rPr>
              <a:t>Features of the database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1AC7B9-3CDA-A44F-B6D1-8CC880580168}"/>
              </a:ext>
            </a:extLst>
          </p:cNvPr>
          <p:cNvSpPr txBox="1"/>
          <p:nvPr/>
        </p:nvSpPr>
        <p:spPr>
          <a:xfrm>
            <a:off x="737768" y="551976"/>
            <a:ext cx="4882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The database has been divided into three parts: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E6EC6D-5731-5E4A-8B0E-11A486C5F410}"/>
              </a:ext>
            </a:extLst>
          </p:cNvPr>
          <p:cNvSpPr txBox="1"/>
          <p:nvPr/>
        </p:nvSpPr>
        <p:spPr>
          <a:xfrm>
            <a:off x="5171223" y="551976"/>
            <a:ext cx="1995231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Physical parameters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10D2A0-7A4B-6C42-A4F7-FA7CBF2DE5F0}"/>
              </a:ext>
            </a:extLst>
          </p:cNvPr>
          <p:cNvSpPr txBox="1"/>
          <p:nvPr/>
        </p:nvSpPr>
        <p:spPr>
          <a:xfrm>
            <a:off x="7399122" y="551976"/>
            <a:ext cx="1812351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Constants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02CA01-6102-9741-9E34-A7899F3A2B14}"/>
              </a:ext>
            </a:extLst>
          </p:cNvPr>
          <p:cNvSpPr txBox="1"/>
          <p:nvPr/>
        </p:nvSpPr>
        <p:spPr>
          <a:xfrm>
            <a:off x="3650303" y="1052620"/>
            <a:ext cx="1995231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 Condensed" panose="020B0506020202020204" pitchFamily="34" charset="0"/>
              </a:rPr>
              <a:t>Optical parameters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6E1093-BFAB-9C44-98C0-15E3914D3A2C}"/>
              </a:ext>
            </a:extLst>
          </p:cNvPr>
          <p:cNvSpPr txBox="1"/>
          <p:nvPr/>
        </p:nvSpPr>
        <p:spPr>
          <a:xfrm>
            <a:off x="3563864" y="1941555"/>
            <a:ext cx="80562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600" i="1">
                <a:latin typeface="Avenir Next Condensed" panose="020B0506020202020204" pitchFamily="34" charset="0"/>
              </a:rPr>
              <a:t>Extinction cross-section</a:t>
            </a:r>
            <a:r>
              <a:rPr lang="en-US" sz="1600">
                <a:latin typeface="Avenir Next Condensed" panose="020B0506020202020204" pitchFamily="34" charset="0"/>
              </a:rPr>
              <a:t>: measure of the incident irradiance/light (scattered + absorbed by the particle)</a:t>
            </a:r>
          </a:p>
          <a:p>
            <a:pPr marL="342900" indent="-342900">
              <a:buAutoNum type="arabicPeriod"/>
            </a:pPr>
            <a:r>
              <a:rPr lang="en-US" sz="1600" i="1">
                <a:latin typeface="Avenir Next Condensed" panose="020B0506020202020204" pitchFamily="34" charset="0"/>
              </a:rPr>
              <a:t>Absorbtion cross-section</a:t>
            </a:r>
            <a:r>
              <a:rPr lang="en-US" sz="1600">
                <a:latin typeface="Avenir Next Condensed" panose="020B0506020202020204" pitchFamily="34" charset="0"/>
              </a:rPr>
              <a:t>: measure of the absorbed irradiance/light </a:t>
            </a:r>
          </a:p>
          <a:p>
            <a:pPr marL="342900" indent="-342900">
              <a:buFontTx/>
              <a:buAutoNum type="arabicPeriod"/>
            </a:pPr>
            <a:r>
              <a:rPr lang="en-US" sz="1600" i="1">
                <a:latin typeface="Avenir Next Condensed" panose="020B0506020202020204" pitchFamily="34" charset="0"/>
              </a:rPr>
              <a:t>Scattering cross-section</a:t>
            </a:r>
            <a:r>
              <a:rPr lang="en-US" sz="1600">
                <a:latin typeface="Avenir Next Condensed" panose="020B0506020202020204" pitchFamily="34" charset="0"/>
              </a:rPr>
              <a:t>: measure of the scattered irradiance/light </a:t>
            </a:r>
          </a:p>
          <a:p>
            <a:r>
              <a:rPr lang="en-US" sz="1600">
                <a:latin typeface="Avenir Next Condensed" panose="020B0506020202020204" pitchFamily="34" charset="0"/>
              </a:rPr>
              <a:t>                            </a:t>
            </a:r>
            <a:r>
              <a:rPr lang="en-US" sz="1600">
                <a:latin typeface="Avenir Next Condensed Medium" panose="020B0506020202020204" pitchFamily="34" charset="0"/>
              </a:rPr>
              <a:t>Extinction cross-section = Absorption cross-section + scattering cross-section</a:t>
            </a:r>
          </a:p>
          <a:p>
            <a:pPr marL="342900" indent="-342900">
              <a:buAutoNum type="arabicPeriod"/>
            </a:pPr>
            <a:endParaRPr lang="en-US" sz="1600">
              <a:latin typeface="Avenir Next Condensed" panose="020B0506020202020204" pitchFamily="34" charset="0"/>
            </a:endParaRPr>
          </a:p>
          <a:p>
            <a:pPr marL="342900" indent="-342900">
              <a:buAutoNum type="arabicPeriod"/>
            </a:pPr>
            <a:endParaRPr lang="en-US" sz="1600">
              <a:latin typeface="Avenir Next Condensed" panose="020B0506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40310C6-E3CD-F848-B028-9F1DA0949747}"/>
              </a:ext>
            </a:extLst>
          </p:cNvPr>
          <p:cNvSpPr txBox="1"/>
          <p:nvPr/>
        </p:nvSpPr>
        <p:spPr>
          <a:xfrm>
            <a:off x="3572346" y="1662032"/>
            <a:ext cx="2031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Optical cross-sections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B0B4643-FF18-8E4C-92A3-4BBA638ABD8C}"/>
              </a:ext>
            </a:extLst>
          </p:cNvPr>
          <p:cNvSpPr txBox="1"/>
          <p:nvPr/>
        </p:nvSpPr>
        <p:spPr>
          <a:xfrm>
            <a:off x="3563864" y="3582749"/>
            <a:ext cx="80562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US" sz="1600" i="1">
                <a:latin typeface="Avenir Next Condensed" panose="020B0506020202020204" pitchFamily="34" charset="0"/>
              </a:rPr>
              <a:t>Extinction efficiency</a:t>
            </a:r>
          </a:p>
          <a:p>
            <a:pPr marL="342900" indent="-342900">
              <a:buAutoNum type="arabicPeriod" startAt="4"/>
            </a:pPr>
            <a:r>
              <a:rPr lang="en-US" sz="1600" i="1">
                <a:latin typeface="Avenir Next Condensed" panose="020B0506020202020204" pitchFamily="34" charset="0"/>
              </a:rPr>
              <a:t>Absorbtion efficiency </a:t>
            </a:r>
          </a:p>
          <a:p>
            <a:pPr marL="342900" indent="-342900">
              <a:buAutoNum type="arabicPeriod" startAt="4"/>
            </a:pPr>
            <a:r>
              <a:rPr lang="en-US" sz="1600" i="1">
                <a:latin typeface="Avenir Next Condensed" panose="020B0506020202020204" pitchFamily="34" charset="0"/>
              </a:rPr>
              <a:t>Scattering efficiency</a:t>
            </a:r>
            <a:endParaRPr lang="en-US" sz="1600">
              <a:latin typeface="Avenir Next Condensed" panose="020B0506020202020204" pitchFamily="34" charset="0"/>
            </a:endParaRPr>
          </a:p>
          <a:p>
            <a:r>
              <a:rPr lang="en-US" sz="1600">
                <a:latin typeface="Avenir Next Condensed Medium" panose="020B0506020202020204" pitchFamily="34" charset="0"/>
              </a:rPr>
              <a:t>                            Extinction efficiency = Absorption efficiency + scattering efficiency</a:t>
            </a:r>
          </a:p>
          <a:p>
            <a:pPr marL="342900" indent="-342900">
              <a:buAutoNum type="arabicPeriod"/>
            </a:pPr>
            <a:endParaRPr lang="en-US" sz="1600">
              <a:latin typeface="Avenir Next Condensed" panose="020B0506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8B0CC47-1EBB-3348-AB69-3FE2D8C274AE}"/>
              </a:ext>
            </a:extLst>
          </p:cNvPr>
          <p:cNvSpPr txBox="1"/>
          <p:nvPr/>
        </p:nvSpPr>
        <p:spPr>
          <a:xfrm>
            <a:off x="3572346" y="3084882"/>
            <a:ext cx="2031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Optical Efficiency Factor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19666A0-D337-544D-87E7-A53255FF1958}"/>
              </a:ext>
            </a:extLst>
          </p:cNvPr>
          <p:cNvSpPr txBox="1"/>
          <p:nvPr/>
        </p:nvSpPr>
        <p:spPr>
          <a:xfrm>
            <a:off x="3572346" y="3321554"/>
            <a:ext cx="8056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" panose="020B0506020202020204" pitchFamily="34" charset="0"/>
              </a:rPr>
              <a:t>Normalisation of optical cross-section with the projected cross-section of a particle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0994239-B233-0D40-A6F6-FC5E446A753F}"/>
              </a:ext>
            </a:extLst>
          </p:cNvPr>
          <p:cNvSpPr txBox="1"/>
          <p:nvPr/>
        </p:nvSpPr>
        <p:spPr>
          <a:xfrm>
            <a:off x="3572346" y="3222177"/>
            <a:ext cx="2031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>
              <a:latin typeface="Avenir Next Condensed Medium" panose="020B0506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26E2BF2-2AD4-3C4E-A799-B672CE0170F3}"/>
              </a:ext>
            </a:extLst>
          </p:cNvPr>
          <p:cNvSpPr txBox="1"/>
          <p:nvPr/>
        </p:nvSpPr>
        <p:spPr>
          <a:xfrm>
            <a:off x="3572346" y="4758929"/>
            <a:ext cx="2031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Avenir Next Condensed Medium" panose="020B0506020202020204" pitchFamily="34" charset="0"/>
              </a:rPr>
              <a:t>Others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E3D393-D453-7A47-BCC6-B3A832A495B6}"/>
              </a:ext>
            </a:extLst>
          </p:cNvPr>
          <p:cNvSpPr/>
          <p:nvPr/>
        </p:nvSpPr>
        <p:spPr>
          <a:xfrm>
            <a:off x="3572345" y="5040107"/>
            <a:ext cx="805629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>
                <a:latin typeface="Avenir Next Condensed" panose="020B0506020202020204" pitchFamily="34" charset="0"/>
              </a:rPr>
              <a:t>7.     Single scattering albedo: ratio of scattering efficiency to extinction efficiency</a:t>
            </a:r>
          </a:p>
          <a:p>
            <a:pPr marL="342900" indent="-342900">
              <a:buAutoNum type="arabicPeriod" startAt="8"/>
            </a:pPr>
            <a:r>
              <a:rPr lang="en-US" sz="1600" i="1">
                <a:latin typeface="Avenir Next Condensed" panose="020B0506020202020204" pitchFamily="34" charset="0"/>
              </a:rPr>
              <a:t>Assymetry parameter: gives information about the nature of scattering: forward or backward</a:t>
            </a:r>
          </a:p>
          <a:p>
            <a:pPr marL="342900" indent="-342900">
              <a:buAutoNum type="arabicPeriod" startAt="8"/>
            </a:pPr>
            <a:r>
              <a:rPr lang="en-US" sz="1600" i="1">
                <a:latin typeface="Avenir Next Condensed" panose="020B0506020202020204" pitchFamily="34" charset="0"/>
              </a:rPr>
              <a:t>Mass absorption cross-section: absorption cross-section per mass (total mass; BC mass; non-BC mass)</a:t>
            </a:r>
          </a:p>
          <a:p>
            <a:pPr marL="342900" indent="-342900">
              <a:buAutoNum type="arabicPeriod" startAt="8"/>
            </a:pPr>
            <a:endParaRPr lang="en-US" sz="1600">
              <a:latin typeface="Avenir Next Condense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08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723</Words>
  <Application>Microsoft Macintosh PowerPoint</Application>
  <PresentationFormat>Widescreen</PresentationFormat>
  <Paragraphs>88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 Condensed</vt:lpstr>
      <vt:lpstr>Avenir Next Condensed Medium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Baseerat</dc:creator>
  <cp:lastModifiedBy>Baseerat</cp:lastModifiedBy>
  <cp:revision>7</cp:revision>
  <dcterms:created xsi:type="dcterms:W3CDTF">2021-11-03T08:41:24Z</dcterms:created>
  <dcterms:modified xsi:type="dcterms:W3CDTF">2021-11-04T10:13:13Z</dcterms:modified>
</cp:coreProperties>
</file>

<file path=docProps/thumbnail.jpeg>
</file>